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2" r:id="rId2"/>
  </p:sldIdLst>
  <p:sldSz cx="21386800" cy="30279975"/>
  <p:notesSz cx="6858000" cy="9144000"/>
  <p:defaultTextStyle>
    <a:defPPr>
      <a:defRPr lang="en-US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3030" y="18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/>
          <p:cNvSpPr/>
          <p:nvPr userDrawn="1"/>
        </p:nvSpPr>
        <p:spPr>
          <a:xfrm>
            <a:off x="0" y="8675"/>
            <a:ext cx="21397354" cy="6480869"/>
          </a:xfrm>
          <a:prstGeom prst="flowChartDocumen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2"/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dk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536338" y="373670"/>
            <a:ext cx="16324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XII МЕЖДУНАРОДНА НАУЧНА КОНФЕРЕНЦИЯ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по АРХИТЕКТУРА И СТРОИТЕЛСТВО </a:t>
            </a:r>
          </a:p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ArCivE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31 май 2025 г., Варна,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3.jpg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232" y="79667"/>
            <a:ext cx="2523283" cy="2856311"/>
          </a:xfrm>
          <a:prstGeom prst="rect">
            <a:avLst/>
          </a:prstGeom>
          <a:ln/>
        </p:spPr>
      </p:pic>
      <p:pic>
        <p:nvPicPr>
          <p:cNvPr id="23" name="Picture 22" descr="Logo_AF_EN_VFU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711" y="79667"/>
            <a:ext cx="2327691" cy="2875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 userDrawn="1"/>
        </p:nvCxnSpPr>
        <p:spPr>
          <a:xfrm>
            <a:off x="10557" y="3114651"/>
            <a:ext cx="21386797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Flowchart: Document 24"/>
          <p:cNvSpPr/>
          <p:nvPr userDrawn="1"/>
        </p:nvSpPr>
        <p:spPr>
          <a:xfrm rot="10800000">
            <a:off x="10554" y="28437945"/>
            <a:ext cx="21376245" cy="184202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782"/>
              <a:gd name="connsiteX1" fmla="*/ 21600 w 21600"/>
              <a:gd name="connsiteY1" fmla="*/ 0 h 20782"/>
              <a:gd name="connsiteX2" fmla="*/ 21600 w 21600"/>
              <a:gd name="connsiteY2" fmla="*/ 9177 h 20782"/>
              <a:gd name="connsiteX3" fmla="*/ 0 w 21600"/>
              <a:gd name="connsiteY3" fmla="*/ 20172 h 20782"/>
              <a:gd name="connsiteX4" fmla="*/ 0 w 21600"/>
              <a:gd name="connsiteY4" fmla="*/ 0 h 2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782">
                <a:moveTo>
                  <a:pt x="0" y="0"/>
                </a:moveTo>
                <a:lnTo>
                  <a:pt x="21600" y="0"/>
                </a:lnTo>
                <a:lnTo>
                  <a:pt x="21600" y="9177"/>
                </a:lnTo>
                <a:cubicBezTo>
                  <a:pt x="10800" y="9177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2"/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3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7BB4B-DC16-492D-B054-7CB5937D8BE8}" type="datetimeFigureOut">
              <a:rPr lang="en-IE" smtClean="0"/>
              <a:pPr/>
              <a:t>20/05/2025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16D9-44BB-4D6D-8CAC-A97271628C6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10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mailto:metodiy@abv.b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10" Type="http://schemas.openxmlformats.org/officeDocument/2006/relationships/image" Target="../media/image8.tmp"/><Relationship Id="rId4" Type="http://schemas.microsoft.com/office/2007/relationships/hdphoto" Target="../media/hdphoto1.wdp"/><Relationship Id="rId9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17143" y="11925898"/>
            <a:ext cx="950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400" b="1" i="1" noProof="0" dirty="0">
              <a:latin typeface="Arial" pitchFamily="34" charset="0"/>
              <a:cs typeface="Arial" pitchFamily="34" charset="0"/>
            </a:endParaRPr>
          </a:p>
          <a:p>
            <a:r>
              <a:rPr lang="bg-BG" sz="2400" i="1" noProof="0" dirty="0">
                <a:latin typeface="Arial" pitchFamily="34" charset="0"/>
                <a:cs typeface="Arial" pitchFamily="34" charset="0"/>
              </a:rPr>
              <a:t>Фиг. 1. Зърнометрични криви на смеси за износващ пласт </a:t>
            </a:r>
            <a:endParaRPr lang="bg-BG" sz="2400" b="1" i="1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264" y="6644920"/>
            <a:ext cx="1015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3200" b="1" noProof="0" dirty="0">
                <a:latin typeface="Arial" pitchFamily="34" charset="0"/>
                <a:cs typeface="Arial" pitchFamily="34" charset="0"/>
              </a:rPr>
              <a:t>Представяне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272" y="3524332"/>
            <a:ext cx="20432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НУЖДА ЗА АКТУАЛИЗИРАНЕ НА БЪЛГАРСКИТЕ ТЕХНИЧЕСКИ СТАНДАРТИ ЗА </a:t>
            </a:r>
          </a:p>
          <a:p>
            <a:r>
              <a:rPr lang="bg-BG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РЕЦИКЛИРАН АСФАЛТ ВЪЗ ОСНОВА НА МЕЖДУНАРОДНИТЕ ПРАКТИКИ</a:t>
            </a:r>
          </a:p>
          <a:p>
            <a:r>
              <a:rPr lang="bg-BG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Методий Стелиянов</a:t>
            </a:r>
          </a:p>
          <a:p>
            <a:r>
              <a:rPr lang="bg-BG" sz="3200" b="0" i="1" noProof="0" dirty="0">
                <a:latin typeface="Arial" panose="020B0604020202020204" pitchFamily="34" charset="0"/>
                <a:cs typeface="Arial" panose="020B0604020202020204" pitchFamily="34" charset="0"/>
              </a:rPr>
              <a:t>Варненски Свободен Университет</a:t>
            </a:r>
          </a:p>
          <a:p>
            <a:r>
              <a:rPr lang="bg-BG" sz="3200" b="1" i="1" noProof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metodiy@abv.bg</a:t>
            </a:r>
            <a:endParaRPr lang="bg-BG" sz="3200" b="1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436DB-AE9B-4976-0811-9B08A339D546}"/>
              </a:ext>
            </a:extLst>
          </p:cNvPr>
          <p:cNvSpPr txBox="1"/>
          <p:nvPr/>
        </p:nvSpPr>
        <p:spPr>
          <a:xfrm>
            <a:off x="3512329" y="7456931"/>
            <a:ext cx="65362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800" noProof="0" dirty="0">
                <a:latin typeface="Arial" pitchFamily="34" charset="0"/>
                <a:cs typeface="Arial" pitchFamily="34" charset="0"/>
              </a:rPr>
              <a:t>Съпоставяне на Българските технически стандарти и утвърдените международни практики. </a:t>
            </a:r>
          </a:p>
        </p:txBody>
      </p:sp>
      <p:pic>
        <p:nvPicPr>
          <p:cNvPr id="11" name="Picture 10" descr="A blue recycle symbol with a letter b&#10;&#10;AI-generated content may be incorrect.">
            <a:extLst>
              <a:ext uri="{FF2B5EF4-FFF2-40B4-BE49-F238E27FC236}">
                <a16:creationId xmlns:a16="http://schemas.microsoft.com/office/drawing/2014/main" id="{34F32F35-6B44-1DD1-E1F7-69678A14B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7672626"/>
            <a:ext cx="3116074" cy="30201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27657F-81E3-4DA0-240B-49A87FA3BA42}"/>
              </a:ext>
            </a:extLst>
          </p:cNvPr>
          <p:cNvSpPr txBox="1"/>
          <p:nvPr/>
        </p:nvSpPr>
        <p:spPr>
          <a:xfrm>
            <a:off x="3512328" y="9129038"/>
            <a:ext cx="65362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800" noProof="0" dirty="0">
                <a:latin typeface="Arial" pitchFamily="34" charset="0"/>
                <a:cs typeface="Arial" pitchFamily="34" charset="0"/>
              </a:rPr>
              <a:t>Призив за осъвременяване на настоящите технически стандарти и повишаване нивото на употреба на RAP.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31D2C9-DFFB-5B15-E947-7850158B29BC}"/>
              </a:ext>
            </a:extLst>
          </p:cNvPr>
          <p:cNvCxnSpPr>
            <a:stCxn id="7" idx="3"/>
          </p:cNvCxnSpPr>
          <p:nvPr/>
        </p:nvCxnSpPr>
        <p:spPr>
          <a:xfrm>
            <a:off x="10621392" y="6937308"/>
            <a:ext cx="72008" cy="21092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C2B79E-0AE7-922A-EF16-43EC291A0AA9}"/>
              </a:ext>
            </a:extLst>
          </p:cNvPr>
          <p:cNvCxnSpPr/>
          <p:nvPr/>
        </p:nvCxnSpPr>
        <p:spPr>
          <a:xfrm>
            <a:off x="742026" y="11251555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E071B-8DAE-C766-22DB-7A8CE1065703}"/>
              </a:ext>
            </a:extLst>
          </p:cNvPr>
          <p:cNvSpPr/>
          <p:nvPr/>
        </p:nvSpPr>
        <p:spPr>
          <a:xfrm>
            <a:off x="11306698" y="6644920"/>
            <a:ext cx="961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3200" b="1" noProof="0" dirty="0">
                <a:latin typeface="Arial" pitchFamily="34" charset="0"/>
                <a:cs typeface="Arial" pitchFamily="34" charset="0"/>
              </a:rPr>
              <a:t>Зърнометрични анализи</a:t>
            </a:r>
          </a:p>
        </p:txBody>
      </p:sp>
      <p:pic>
        <p:nvPicPr>
          <p:cNvPr id="19" name="Picture 18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6AB902D7-A929-57E0-BE16-DE42DC934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29" y="7373133"/>
            <a:ext cx="9448427" cy="4819587"/>
          </a:xfrm>
          <a:prstGeom prst="rect">
            <a:avLst/>
          </a:prstGeom>
        </p:spPr>
      </p:pic>
      <p:pic>
        <p:nvPicPr>
          <p:cNvPr id="21" name="Picture 20" descr="A graph of a graph&#10;&#10;AI-generated content may be incorrect.">
            <a:extLst>
              <a:ext uri="{FF2B5EF4-FFF2-40B4-BE49-F238E27FC236}">
                <a16:creationId xmlns:a16="http://schemas.microsoft.com/office/drawing/2014/main" id="{B082A2FE-773F-7E33-B388-11E6206AF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29" y="13158578"/>
            <a:ext cx="9611838" cy="4904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6B252D3-C2C1-94F2-8E19-BF7F4CF68321}"/>
              </a:ext>
            </a:extLst>
          </p:cNvPr>
          <p:cNvSpPr/>
          <p:nvPr/>
        </p:nvSpPr>
        <p:spPr>
          <a:xfrm>
            <a:off x="10917143" y="17764035"/>
            <a:ext cx="10821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400" b="1" i="1" noProof="0" dirty="0">
              <a:latin typeface="Arial" pitchFamily="34" charset="0"/>
              <a:cs typeface="Arial" pitchFamily="34" charset="0"/>
            </a:endParaRPr>
          </a:p>
          <a:p>
            <a:r>
              <a:rPr lang="bg-BG" sz="2400" i="1" noProof="0" dirty="0">
                <a:latin typeface="Arial" pitchFamily="34" charset="0"/>
                <a:cs typeface="Arial" pitchFamily="34" charset="0"/>
              </a:rPr>
              <a:t>Фиг. 2. Зърнометрични криви на смеси за долен пласт на покритието</a:t>
            </a:r>
            <a:endParaRPr lang="bg-BG" sz="2400" b="1" i="1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5F7F17-B678-9092-5C15-33D575DFBC98}"/>
              </a:ext>
            </a:extLst>
          </p:cNvPr>
          <p:cNvCxnSpPr/>
          <p:nvPr/>
        </p:nvCxnSpPr>
        <p:spPr>
          <a:xfrm>
            <a:off x="11241954" y="18956411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D5105AB-049E-F7DB-3278-45EBC71CB8E8}"/>
              </a:ext>
            </a:extLst>
          </p:cNvPr>
          <p:cNvSpPr/>
          <p:nvPr/>
        </p:nvSpPr>
        <p:spPr>
          <a:xfrm>
            <a:off x="404721" y="11633510"/>
            <a:ext cx="1015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3200" b="1" noProof="0" dirty="0">
                <a:latin typeface="Arial" pitchFamily="34" charset="0"/>
                <a:cs typeface="Arial" pitchFamily="34" charset="0"/>
              </a:rPr>
              <a:t>Законодателни съображения</a:t>
            </a:r>
          </a:p>
        </p:txBody>
      </p:sp>
      <p:pic>
        <p:nvPicPr>
          <p:cNvPr id="26" name="Picture 25" descr="A blue and red scale&#10;&#10;AI-generated content may be incorrect.">
            <a:extLst>
              <a:ext uri="{FF2B5EF4-FFF2-40B4-BE49-F238E27FC236}">
                <a16:creationId xmlns:a16="http://schemas.microsoft.com/office/drawing/2014/main" id="{5681C984-75B4-2BD3-4949-87325716A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4" r="7478" b="7844"/>
          <a:stretch/>
        </p:blipFill>
        <p:spPr>
          <a:xfrm>
            <a:off x="8449761" y="11538668"/>
            <a:ext cx="2010543" cy="1815881"/>
          </a:xfrm>
          <a:prstGeom prst="rect">
            <a:avLst/>
          </a:prstGeom>
        </p:spPr>
      </p:pic>
      <p:pic>
        <p:nvPicPr>
          <p:cNvPr id="28" name="Picture 27" descr="A group of men in orange vests standing next to a machine&#10;&#10;AI-generated content may be incorrect.">
            <a:extLst>
              <a:ext uri="{FF2B5EF4-FFF2-40B4-BE49-F238E27FC236}">
                <a16:creationId xmlns:a16="http://schemas.microsoft.com/office/drawing/2014/main" id="{AE1867D0-6BC0-D08F-760B-754E8CA2B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38" y="15341626"/>
            <a:ext cx="7875552" cy="376263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439125-371A-46DA-6C9D-65F3D5BD392D}"/>
              </a:ext>
            </a:extLst>
          </p:cNvPr>
          <p:cNvSpPr txBox="1"/>
          <p:nvPr/>
        </p:nvSpPr>
        <p:spPr>
          <a:xfrm>
            <a:off x="324248" y="12465348"/>
            <a:ext cx="87639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noProof="0" dirty="0">
                <a:latin typeface="Arial" pitchFamily="34" charset="0"/>
                <a:cs typeface="Arial" pitchFamily="34" charset="0"/>
              </a:rPr>
              <a:t>По отношение на ЗУО, операторите трябва да осигурят, че рециклираният асфалт се обработва по начини, които отговарят на стандартите за качество и безопасност, като същевременно се минимизира отрицателното въздействие върху околната среда.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685A4C-9B33-231E-F499-418F584F9DD9}"/>
              </a:ext>
            </a:extLst>
          </p:cNvPr>
          <p:cNvCxnSpPr/>
          <p:nvPr/>
        </p:nvCxnSpPr>
        <p:spPr>
          <a:xfrm>
            <a:off x="1196738" y="2011797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09D5715-F766-6ACB-03AF-D9AB11C3879A}"/>
              </a:ext>
            </a:extLst>
          </p:cNvPr>
          <p:cNvSpPr/>
          <p:nvPr/>
        </p:nvSpPr>
        <p:spPr>
          <a:xfrm>
            <a:off x="10910229" y="19095143"/>
            <a:ext cx="1015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3200" b="1" noProof="0" dirty="0">
                <a:latin typeface="Arial" pitchFamily="34" charset="0"/>
                <a:cs typeface="Arial" pitchFamily="34" charset="0"/>
              </a:rPr>
              <a:t>Практическа насоченост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9540C2-C30D-2F56-527F-D4CE25127F36}"/>
              </a:ext>
            </a:extLst>
          </p:cNvPr>
          <p:cNvSpPr/>
          <p:nvPr/>
        </p:nvSpPr>
        <p:spPr>
          <a:xfrm>
            <a:off x="323443" y="19028437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400" b="1" i="1" noProof="0" dirty="0">
              <a:latin typeface="Arial" pitchFamily="34" charset="0"/>
              <a:cs typeface="Arial" pitchFamily="34" charset="0"/>
            </a:endParaRPr>
          </a:p>
          <a:p>
            <a:r>
              <a:rPr lang="bg-BG" sz="2400" i="1" noProof="0" dirty="0">
                <a:latin typeface="Arial" pitchFamily="34" charset="0"/>
                <a:cs typeface="Arial" pitchFamily="34" charset="0"/>
              </a:rPr>
              <a:t>Фиг. 3. Изхвърляне на фрезован асфалт</a:t>
            </a:r>
            <a:endParaRPr lang="bg-BG" sz="2400" b="1" i="1" noProof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 descr="A group of people holding rocks&#10;&#10;AI-generated content may be incorrect.">
            <a:extLst>
              <a:ext uri="{FF2B5EF4-FFF2-40B4-BE49-F238E27FC236}">
                <a16:creationId xmlns:a16="http://schemas.microsoft.com/office/drawing/2014/main" id="{73F42A21-14DB-606D-D3EA-26400FDFDD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398" y="19977309"/>
            <a:ext cx="7158905" cy="46132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DCEC43-6073-497D-6AEB-59C6778786A9}"/>
              </a:ext>
            </a:extLst>
          </p:cNvPr>
          <p:cNvSpPr txBox="1"/>
          <p:nvPr/>
        </p:nvSpPr>
        <p:spPr>
          <a:xfrm>
            <a:off x="10822661" y="25782650"/>
            <a:ext cx="102406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800" noProof="0" dirty="0">
                <a:latin typeface="Arial" pitchFamily="34" charset="0"/>
                <a:cs typeface="Arial" pitchFamily="34" charset="0"/>
              </a:rPr>
              <a:t>Нужда от подробни процеси за изпитване на качеството с цел постигане на хомогенен състав на RAP.</a:t>
            </a:r>
          </a:p>
          <a:p>
            <a:pPr algn="just"/>
            <a:endParaRPr lang="bg-BG" sz="2800" noProof="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bg-BG" sz="2800" noProof="0" dirty="0">
                <a:latin typeface="Arial" pitchFamily="34" charset="0"/>
                <a:cs typeface="Arial" pitchFamily="34" charset="0"/>
              </a:rPr>
              <a:t>Опасност от стари катранноминерални смеси в българската </a:t>
            </a:r>
          </a:p>
          <a:p>
            <a:pPr algn="just"/>
            <a:r>
              <a:rPr lang="bg-BG" sz="2800" noProof="0" dirty="0">
                <a:latin typeface="Arial" pitchFamily="34" charset="0"/>
                <a:cs typeface="Arial" pitchFamily="34" charset="0"/>
              </a:rPr>
              <a:t>пътна мрежа.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4B1B24-A916-60BD-9168-949A58DE54A6}"/>
              </a:ext>
            </a:extLst>
          </p:cNvPr>
          <p:cNvSpPr/>
          <p:nvPr/>
        </p:nvSpPr>
        <p:spPr>
          <a:xfrm>
            <a:off x="10922340" y="24472431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400" b="1" i="1" noProof="0" dirty="0">
              <a:latin typeface="Arial" pitchFamily="34" charset="0"/>
              <a:cs typeface="Arial" pitchFamily="34" charset="0"/>
            </a:endParaRPr>
          </a:p>
          <a:p>
            <a:r>
              <a:rPr lang="bg-BG" sz="2400" i="1" noProof="0" dirty="0">
                <a:latin typeface="Arial" pitchFamily="34" charset="0"/>
                <a:cs typeface="Arial" pitchFamily="34" charset="0"/>
              </a:rPr>
              <a:t>Фиг. 4. Пример за хомогенен състав на RAP</a:t>
            </a:r>
            <a:endParaRPr lang="bg-BG" sz="2400" b="1" i="1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00D42F-A774-0B7D-D0AA-235A97B6BC32}"/>
              </a:ext>
            </a:extLst>
          </p:cNvPr>
          <p:cNvSpPr/>
          <p:nvPr/>
        </p:nvSpPr>
        <p:spPr>
          <a:xfrm>
            <a:off x="404721" y="20511971"/>
            <a:ext cx="1015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3200" b="1" noProof="0" dirty="0"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C6FB57-5CBC-82EB-55EF-DDFC66DA3460}"/>
              </a:ext>
            </a:extLst>
          </p:cNvPr>
          <p:cNvSpPr txBox="1"/>
          <p:nvPr/>
        </p:nvSpPr>
        <p:spPr>
          <a:xfrm>
            <a:off x="323443" y="21292694"/>
            <a:ext cx="9852985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800" noProof="0" dirty="0">
                <a:latin typeface="Arial" pitchFamily="34" charset="0"/>
                <a:cs typeface="Arial" pitchFamily="34" charset="0"/>
              </a:rPr>
              <a:t>Рециклираният асфалт е възлов елемент на устойчивото пътно строителство и средство за постигане на стратегическите цели на кръговата икономика.</a:t>
            </a:r>
          </a:p>
          <a:p>
            <a:pPr algn="just"/>
            <a:endParaRPr lang="bg-BG" sz="2800" noProof="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bg-BG" sz="2800" noProof="0" dirty="0">
                <a:latin typeface="Arial" pitchFamily="34" charset="0"/>
                <a:cs typeface="Arial" pitchFamily="34" charset="0"/>
              </a:rPr>
              <a:t>Чрез прилагане на системен контрол е възможно да се произвеждат и полагат висококачествени асфалтови </a:t>
            </a:r>
          </a:p>
          <a:p>
            <a:pPr algn="just"/>
            <a:r>
              <a:rPr lang="bg-BG" sz="2800" noProof="0" dirty="0">
                <a:latin typeface="Arial" pitchFamily="34" charset="0"/>
                <a:cs typeface="Arial" pitchFamily="34" charset="0"/>
              </a:rPr>
              <a:t>смеси с високо съдържание на рециклиран асфалтов материал. Разгледаните работни смеси с високо съдържание на RAP (30%, 50% и 100%) показват, че  постигането на балансирани зърнометрични структури с отлични лабораторни характеристики е възможно.</a:t>
            </a:r>
          </a:p>
          <a:p>
            <a:pPr algn="just"/>
            <a:endParaRPr lang="bg-BG" sz="2800" noProof="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bg-BG" sz="2800" noProof="0" dirty="0">
                <a:latin typeface="Arial" pitchFamily="34" charset="0"/>
                <a:cs typeface="Arial" pitchFamily="34" charset="0"/>
              </a:rPr>
              <a:t> Спецификацията на АПИ залага на по-фини, гъсто разпределени смеси с повишена плътност, докато американските подходи подържат концепцията за по-груби структури с оптимизирано количество свързващо вещество и подобрен скелетен контакт.</a:t>
            </a:r>
          </a:p>
        </p:txBody>
      </p:sp>
    </p:spTree>
    <p:extLst>
      <p:ext uri="{BB962C8B-B14F-4D97-AF65-F5344CB8AC3E}">
        <p14:creationId xmlns:p14="http://schemas.microsoft.com/office/powerpoint/2010/main" val="298960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271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University College Dublin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Harutyun Shahumyan</dc:creator>
  <cp:lastModifiedBy>mto st</cp:lastModifiedBy>
  <cp:revision>68</cp:revision>
  <cp:lastPrinted>2025-04-18T06:16:35Z</cp:lastPrinted>
  <dcterms:created xsi:type="dcterms:W3CDTF">2013-03-04T11:46:26Z</dcterms:created>
  <dcterms:modified xsi:type="dcterms:W3CDTF">2025-05-20T10:35:26Z</dcterms:modified>
</cp:coreProperties>
</file>